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72" r:id="rId2"/>
    <p:sldId id="469" r:id="rId3"/>
  </p:sldIdLst>
  <p:sldSz cx="9906000" cy="6858000" type="A4"/>
  <p:notesSz cx="6735763" cy="9866313"/>
  <p:custDataLst>
    <p:tags r:id="rId6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 userDrawn="1">
          <p15:clr>
            <a:srgbClr val="A4A3A4"/>
          </p15:clr>
        </p15:guide>
        <p15:guide id="2" pos="172" userDrawn="1">
          <p15:clr>
            <a:srgbClr val="A4A3A4"/>
          </p15:clr>
        </p15:guide>
        <p15:guide id="4" pos="3120" userDrawn="1">
          <p15:clr>
            <a:srgbClr val="A4A3A4"/>
          </p15:clr>
        </p15:guide>
        <p15:guide id="6" pos="6068" userDrawn="1">
          <p15:clr>
            <a:srgbClr val="A4A3A4"/>
          </p15:clr>
        </p15:guide>
        <p15:guide id="7" pos="3664" userDrawn="1">
          <p15:clr>
            <a:srgbClr val="A4A3A4"/>
          </p15:clr>
        </p15:guide>
        <p15:guide id="9" orient="horz" pos="1026" userDrawn="1">
          <p15:clr>
            <a:srgbClr val="A4A3A4"/>
          </p15:clr>
        </p15:guide>
        <p15:guide id="10" orient="horz" pos="4156" userDrawn="1">
          <p15:clr>
            <a:srgbClr val="A4A3A4"/>
          </p15:clr>
        </p15:guide>
        <p15:guide id="11" pos="3256" userDrawn="1">
          <p15:clr>
            <a:srgbClr val="A4A3A4"/>
          </p15:clr>
        </p15:guide>
        <p15:guide id="12" pos="29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0098D0"/>
    <a:srgbClr val="FF5A00"/>
    <a:srgbClr val="99D6EC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34" autoAdjust="0"/>
    <p:restoredTop sz="91633" autoAdjust="0"/>
  </p:normalViewPr>
  <p:slideViewPr>
    <p:cSldViewPr>
      <p:cViewPr varScale="1">
        <p:scale>
          <a:sx n="59" d="100"/>
          <a:sy n="59" d="100"/>
        </p:scale>
        <p:origin x="718" y="34"/>
      </p:cViewPr>
      <p:guideLst>
        <p:guide orient="horz" pos="300"/>
        <p:guide pos="172"/>
        <p:guide pos="3120"/>
        <p:guide pos="6068"/>
        <p:guide pos="3664"/>
        <p:guide orient="horz" pos="1026"/>
        <p:guide orient="horz" pos="4156"/>
        <p:guide pos="3256"/>
        <p:guide pos="2984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DD14E-DF4D-43BD-8E66-C03927FEE3B3}" type="datetime1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E163-E8B7-45BF-A69C-A51A71B702FE}" type="datetime1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D7E15-FA19-4E20-921B-2445FCC3F239}" type="datetime1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オブジェクト 11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327624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0" name="think-cell スライド" r:id="rId8" imgW="180" imgH="180" progId="TCLayout.ActiveDocument.1">
                  <p:embed/>
                </p:oleObj>
              </mc:Choice>
              <mc:Fallback>
                <p:oleObj name="think-cell スライド" r:id="rId8" imgW="180" imgH="18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正方形/長方形 10" hidden="1"/>
          <p:cNvSpPr/>
          <p:nvPr userDrawn="1">
            <p:custDataLst>
              <p:tags r:id="rId7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 anchor="ctr"/>
          <a:lstStyle/>
          <a:p>
            <a:pPr marL="0" lvl="0" indent="0" algn="l" eaLnBrk="1"/>
            <a:endParaRPr kumimoji="0" lang="ja-JP" altLang="en-US" sz="2400" b="1" i="0" baseline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7AE18F1D-39A7-4AD6-93F0-D0E02F9BB01B}" type="datetime1">
              <a:rPr lang="ja-JP" altLang="en-US" smtClean="0"/>
              <a:t>2020/4/22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>
            <a:extLst>
              <a:ext uri="{FF2B5EF4-FFF2-40B4-BE49-F238E27FC236}">
                <a16:creationId xmlns:a16="http://schemas.microsoft.com/office/drawing/2014/main" id="{501A8865-AB38-4917-BD5E-9E4EC484444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78454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8" name="think-cell スライド" r:id="rId5" imgW="554" imgH="551" progId="TCLayout.ActiveDocument.1">
                  <p:embed/>
                </p:oleObj>
              </mc:Choice>
              <mc:Fallback>
                <p:oleObj name="think-cell スライド" r:id="rId5" imgW="554" imgH="55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正方形/長方形 6" hidden="1">
            <a:extLst>
              <a:ext uri="{FF2B5EF4-FFF2-40B4-BE49-F238E27FC236}">
                <a16:creationId xmlns:a16="http://schemas.microsoft.com/office/drawing/2014/main" id="{B587CE89-12C3-4794-967E-EB32149836D9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 anchor="ctr"/>
          <a:lstStyle/>
          <a:p>
            <a:endParaRPr kumimoji="0" lang="zh-TW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  <a:sym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5AEE29A-D5BF-4140-BDCF-B78AEC0A440D}"/>
              </a:ext>
            </a:extLst>
          </p:cNvPr>
          <p:cNvSpPr/>
          <p:nvPr/>
        </p:nvSpPr>
        <p:spPr>
          <a:xfrm>
            <a:off x="200472" y="188913"/>
            <a:ext cx="9481607" cy="791914"/>
          </a:xfrm>
          <a:prstGeom prst="rect">
            <a:avLst/>
          </a:prstGeom>
          <a:solidFill>
            <a:srgbClr val="0098D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●●</a:t>
            </a:r>
            <a:r>
              <a:rPr lang="en-US" altLang="ja-JP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MaaS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プロジェクト　（●●</a:t>
            </a:r>
            <a:r>
              <a:rPr lang="zh-TW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県　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●●市）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74" name="表 73">
            <a:extLst>
              <a:ext uri="{FF2B5EF4-FFF2-40B4-BE49-F238E27FC236}">
                <a16:creationId xmlns:a16="http://schemas.microsoft.com/office/drawing/2014/main" id="{3C4A56DE-63A2-4EA7-89E3-3AE9BA5408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071279"/>
              </p:ext>
            </p:extLst>
          </p:nvPr>
        </p:nvGraphicFramePr>
        <p:xfrm>
          <a:off x="200025" y="1052736"/>
          <a:ext cx="4702176" cy="3672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2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25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地域課題に関する現状認識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7608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少子高齢化に伴う人口減少を受けて、路線バスの維持が困難となりつつあり、利用者の利便性が低下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高齢者の免許返納等、自家用車に過度に依存しない移動手段が求められる一方、路線バス・タクシーの運転士不足により移動サービスが低下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8" name="表 77">
            <a:extLst>
              <a:ext uri="{FF2B5EF4-FFF2-40B4-BE49-F238E27FC236}">
                <a16:creationId xmlns:a16="http://schemas.microsoft.com/office/drawing/2014/main" id="{1C5ACC9B-8D5A-4F19-9077-1608E54C9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230248"/>
              </p:ext>
            </p:extLst>
          </p:nvPr>
        </p:nvGraphicFramePr>
        <p:xfrm>
          <a:off x="5003800" y="1050294"/>
          <a:ext cx="4702177" cy="401556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4702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08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実証実験の概要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289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1" u="sng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実証実験①：コミュニティバスのデマンド化及び貨客混載の実証運行</a:t>
                      </a:r>
                      <a:endParaRPr lang="en-US" altLang="ja-JP" sz="1100" b="1" u="sng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803275" indent="-803275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altLang="ja-JP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【</a:t>
                      </a: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概要</a:t>
                      </a:r>
                      <a:r>
                        <a:rPr lang="en-US" altLang="ja-JP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】	</a:t>
                      </a: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駅やバス停からのファースト</a:t>
                      </a:r>
                      <a:r>
                        <a:rPr lang="en-US" altLang="ja-JP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/</a:t>
                      </a: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ラストワンマイルを補完する交通手段として、最適な料金設定・満足度・運行管理を調査するとともに、配達需要と掛け合わせる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803275" indent="-803275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altLang="ja-JP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【</a:t>
                      </a: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検証事項</a:t>
                      </a:r>
                      <a:r>
                        <a:rPr lang="en-US" altLang="ja-JP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】	</a:t>
                      </a: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ドライバーが実施可能な貨客混載の業務設計を確立すると共に、実装可能な貨物の種類を見極め、サービスが住民に受け入れられるかを検証する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1" u="sng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実証実験②：鉄道・路線バス・タクシーなどの異なる交通モードの連携：</a:t>
                      </a:r>
                      <a:endParaRPr lang="en-US" altLang="ja-JP" sz="1100" b="1" u="sng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803275" indent="-803275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altLang="ja-JP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【</a:t>
                      </a: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概要</a:t>
                      </a:r>
                      <a:r>
                        <a:rPr lang="en-US" altLang="ja-JP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】	</a:t>
                      </a:r>
                      <a:r>
                        <a:rPr lang="en-US" altLang="ja-JP" sz="1100" dirty="0" err="1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MaaS</a:t>
                      </a: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による鉄道・路線バス・タクシー等の交通モード間の連携</a:t>
                      </a:r>
                    </a:p>
                    <a:p>
                      <a:pPr marL="803275" indent="-803275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altLang="ja-JP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【</a:t>
                      </a: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検証事項</a:t>
                      </a:r>
                      <a:r>
                        <a:rPr lang="en-US" altLang="ja-JP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】	</a:t>
                      </a: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類似サービスと比較して住民に受け入れられるかを検証する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1" u="sng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その他の検討業務：</a:t>
                      </a:r>
                      <a:endParaRPr lang="en-US" altLang="ja-JP" sz="1100" b="1" u="sng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indent="-182563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生活関連施設（商業施設・病院等）との連携や公共交通マーケティング</a:t>
                      </a:r>
                      <a:br>
                        <a:rPr lang="en-US" altLang="ja-JP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</a:b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（広告事業）の可能性調査等を実施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☑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A.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異業種との連携による収益活用・付加価値創出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☑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B. 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他の移動との重ね掛けによる効率化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C.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モビリティでのサービス提供</a:t>
                      </a:r>
                      <a:endParaRPr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D.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需要側の変容を促す仕掛け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E.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モビリティ関連データの取得、及び、交通・都市政策との連携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　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広域（複数の交通事業者間、複数の自治体間）のデータ連携に</a:t>
                      </a:r>
                      <a:b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            関するプロジェクト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☐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自動走行車を活用するプロジェクト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568559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EEFB83E-B250-4599-AA80-FABCE0A960FD}"/>
              </a:ext>
            </a:extLst>
          </p:cNvPr>
          <p:cNvSpPr/>
          <p:nvPr/>
        </p:nvSpPr>
        <p:spPr>
          <a:xfrm>
            <a:off x="7839909" y="4005064"/>
            <a:ext cx="184217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←該当項目にチェック</a:t>
            </a: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37AD1F2-2454-4EF7-BDED-4D4A45457950}"/>
              </a:ext>
            </a:extLst>
          </p:cNvPr>
          <p:cNvSpPr/>
          <p:nvPr/>
        </p:nvSpPr>
        <p:spPr>
          <a:xfrm>
            <a:off x="6641747" y="1042832"/>
            <a:ext cx="339387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↓実施内容・対象地域・想定利用者等を記載</a:t>
            </a: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C31B85A-F124-41FE-9B4D-4A9913A2C92C}"/>
              </a:ext>
            </a:extLst>
          </p:cNvPr>
          <p:cNvSpPr/>
          <p:nvPr/>
        </p:nvSpPr>
        <p:spPr>
          <a:xfrm>
            <a:off x="5234150" y="100775"/>
            <a:ext cx="28151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次頁を参考に該当する類型を記載→</a:t>
            </a: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506CF8E4-1418-41CF-9805-78B7270CA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071700"/>
              </p:ext>
            </p:extLst>
          </p:nvPr>
        </p:nvGraphicFramePr>
        <p:xfrm>
          <a:off x="200025" y="4797153"/>
          <a:ext cx="4702176" cy="18801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2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68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公共交通サービスの将来構想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334"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100" kern="1200" dirty="0" err="1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MaaS</a:t>
                      </a: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（生活支援を含む）の運用・多分野事業間連携の促進により、以下の３点の実現を目指す</a:t>
                      </a:r>
                    </a:p>
                    <a:p>
                      <a:pPr marL="355600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公共交通サービスと活動に関するサービスの一体化</a:t>
                      </a:r>
                    </a:p>
                    <a:p>
                      <a:pPr marL="355600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ファースト</a:t>
                      </a:r>
                      <a:r>
                        <a:rPr kumimoji="1" lang="en-US" altLang="ja-JP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/</a:t>
                      </a: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ラストワンマイルの移動手段の導入</a:t>
                      </a:r>
                    </a:p>
                    <a:p>
                      <a:pPr marL="355600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ICT</a:t>
                      </a: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による異なる交通手段間・多分野事業間のサービス連携</a:t>
                      </a:r>
                      <a:endParaRPr kumimoji="1" lang="en-US" altLang="ja-JP" sz="1100" kern="12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新たな決済手段の検討を含めて、これまで以上に移動を促し、新たな経済活動・人的交流を創出させる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CD31267-604A-4F69-9D06-81DC2CEBDD43}"/>
              </a:ext>
            </a:extLst>
          </p:cNvPr>
          <p:cNvSpPr/>
          <p:nvPr/>
        </p:nvSpPr>
        <p:spPr>
          <a:xfrm>
            <a:off x="208905" y="75447"/>
            <a:ext cx="166744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青字は記入例です</a:t>
            </a: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CE94615-27CA-487A-9207-3BF855B284B3}"/>
              </a:ext>
            </a:extLst>
          </p:cNvPr>
          <p:cNvSpPr/>
          <p:nvPr/>
        </p:nvSpPr>
        <p:spPr bwMode="auto">
          <a:xfrm>
            <a:off x="398828" y="2204864"/>
            <a:ext cx="4274219" cy="2376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図表の挿入など</a:t>
            </a:r>
            <a:endParaRPr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地域の実情が伝わる工夫をお願いします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0" name="スライド番号プレースホルダー 1"/>
          <p:cNvSpPr txBox="1">
            <a:spLocks/>
          </p:cNvSpPr>
          <p:nvPr/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B3D02928-08EA-472B-8DA6-B52429774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523822"/>
              </p:ext>
            </p:extLst>
          </p:nvPr>
        </p:nvGraphicFramePr>
        <p:xfrm>
          <a:off x="5003349" y="5238002"/>
          <a:ext cx="4702177" cy="141732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970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1730">
                  <a:extLst>
                    <a:ext uri="{9D8B030D-6E8A-4147-A177-3AD203B41FA5}">
                      <a16:colId xmlns:a16="http://schemas.microsoft.com/office/drawing/2014/main" val="15657610"/>
                    </a:ext>
                  </a:extLst>
                </a:gridCol>
              </a:tblGrid>
              <a:tr h="2434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98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949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団体区分</a:t>
                      </a:r>
                    </a:p>
                  </a:txBody>
                  <a:tcPr anchor="ctr">
                    <a:solidFill>
                      <a:srgbClr val="0098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団体名（実施内容・役割）</a:t>
                      </a:r>
                    </a:p>
                  </a:txBody>
                  <a:tcPr anchor="ctr"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415914"/>
                  </a:ext>
                </a:extLst>
              </a:tr>
              <a:tr h="149634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代表団体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●●まちづくり会社（</a:t>
                      </a:r>
                      <a:r>
                        <a:rPr lang="ja-JP" altLang="en-US" sz="110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実証実験の運行や取りまとめの主体</a:t>
                      </a: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857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参加団体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●●市（●●協議会の運営・事務局）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●●交通（実証実験②の運行主体）</a:t>
                      </a:r>
                      <a:endParaRPr lang="en-US" altLang="ja-JP" sz="1100" dirty="0">
                        <a:solidFill>
                          <a:srgbClr val="0064C8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rgbClr val="0064C8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●●タクシー（①の運行管理委託先）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3617"/>
                  </a:ext>
                </a:extLst>
              </a:tr>
            </a:tbl>
          </a:graphicData>
        </a:graphic>
      </p:graphicFrame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5AEE29A-D5BF-4140-BDCF-B78AEC0A440D}"/>
              </a:ext>
            </a:extLst>
          </p:cNvPr>
          <p:cNvSpPr/>
          <p:nvPr/>
        </p:nvSpPr>
        <p:spPr>
          <a:xfrm>
            <a:off x="7318922" y="494563"/>
            <a:ext cx="2363157" cy="486264"/>
          </a:xfrm>
          <a:prstGeom prst="rect">
            <a:avLst/>
          </a:prstGeom>
          <a:solidFill>
            <a:srgbClr val="0098D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実験予算　約</a:t>
            </a:r>
            <a:r>
              <a:rPr lang="en-US" altLang="ja-JP" sz="11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x,xxx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万円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r"/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(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内　本事業負担額　約</a:t>
            </a:r>
            <a:r>
              <a:rPr lang="en-US" altLang="ja-JP" sz="1100" b="1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x,xxx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万円</a:t>
            </a:r>
            <a:r>
              <a:rPr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9" name="角丸四角形 16">
            <a:extLst>
              <a:ext uri="{FF2B5EF4-FFF2-40B4-BE49-F238E27FC236}">
                <a16:creationId xmlns:a16="http://schemas.microsoft.com/office/drawing/2014/main" id="{7F3E2960-7BC3-4EBD-A698-71CA5E7786B6}"/>
              </a:ext>
            </a:extLst>
          </p:cNvPr>
          <p:cNvSpPr/>
          <p:nvPr/>
        </p:nvSpPr>
        <p:spPr>
          <a:xfrm>
            <a:off x="8085526" y="117004"/>
            <a:ext cx="1620000" cy="227826"/>
          </a:xfrm>
          <a:prstGeom prst="roundRect">
            <a:avLst/>
          </a:prstGeom>
          <a:solidFill>
            <a:srgbClr val="FF5A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大規模都市</a:t>
            </a:r>
          </a:p>
        </p:txBody>
      </p:sp>
    </p:spTree>
    <p:extLst>
      <p:ext uri="{BB962C8B-B14F-4D97-AF65-F5344CB8AC3E}">
        <p14:creationId xmlns:p14="http://schemas.microsoft.com/office/powerpoint/2010/main" val="3510655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オブジェクト 4" hidden="1">
            <a:extLst>
              <a:ext uri="{FF2B5EF4-FFF2-40B4-BE49-F238E27FC236}">
                <a16:creationId xmlns:a16="http://schemas.microsoft.com/office/drawing/2014/main" id="{501A8865-AB38-4917-BD5E-9E4EC484444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58769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8" name="think-cell スライド" r:id="rId5" imgW="554" imgH="551" progId="TCLayout.ActiveDocument.1">
                  <p:embed/>
                </p:oleObj>
              </mc:Choice>
              <mc:Fallback>
                <p:oleObj name="think-cell スライド" r:id="rId5" imgW="554" imgH="551" progId="TCLayout.ActiveDocument.1">
                  <p:embed/>
                  <p:pic>
                    <p:nvPicPr>
                      <p:cNvPr id="5" name="オブジェクト 4" hidden="1">
                        <a:extLst>
                          <a:ext uri="{FF2B5EF4-FFF2-40B4-BE49-F238E27FC236}">
                            <a16:creationId xmlns:a16="http://schemas.microsoft.com/office/drawing/2014/main" id="{501A8865-AB38-4917-BD5E-9E4EC48444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正方形/長方形 2" hidden="1">
            <a:extLst>
              <a:ext uri="{FF2B5EF4-FFF2-40B4-BE49-F238E27FC236}">
                <a16:creationId xmlns:a16="http://schemas.microsoft.com/office/drawing/2014/main" id="{5FFABEB2-55F1-4353-9F25-84F00DAC2328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rtlCol="0" anchor="ctr"/>
          <a:lstStyle/>
          <a:p>
            <a:endParaRPr kumimoji="0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sym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18E98157-25DD-4371-9754-39C9F0727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（参考</a:t>
            </a:r>
            <a:r>
              <a:rPr lang="en-US" altLang="ja-JP" dirty="0"/>
              <a:t>)</a:t>
            </a:r>
            <a:r>
              <a:rPr lang="ja-JP" altLang="en-US" dirty="0"/>
              <a:t> 都市類型について</a:t>
            </a:r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56813E16-4A91-4197-B78C-40B2C1E2E77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</p:spPr>
        <p:txBody>
          <a:bodyPr/>
          <a:lstStyle/>
          <a:p>
            <a:r>
              <a:rPr kumimoji="1" lang="ja-JP" altLang="en-US" dirty="0"/>
              <a:t>都市類型は、以下</a:t>
            </a:r>
            <a:r>
              <a:rPr lang="ja-JP" altLang="en-US" dirty="0"/>
              <a:t>のいずれかより、</a:t>
            </a:r>
            <a:r>
              <a:rPr kumimoji="1" lang="ja-JP" altLang="en-US" dirty="0"/>
              <a:t>該当する内容を選択してください。</a:t>
            </a:r>
          </a:p>
        </p:txBody>
      </p:sp>
      <p:graphicFrame>
        <p:nvGraphicFramePr>
          <p:cNvPr id="74" name="表 73">
            <a:extLst>
              <a:ext uri="{FF2B5EF4-FFF2-40B4-BE49-F238E27FC236}">
                <a16:creationId xmlns:a16="http://schemas.microsoft.com/office/drawing/2014/main" id="{3C4A56DE-63A2-4EA7-89E3-3AE9BA5408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782170"/>
              </p:ext>
            </p:extLst>
          </p:nvPr>
        </p:nvGraphicFramePr>
        <p:xfrm>
          <a:off x="2540507" y="1990247"/>
          <a:ext cx="4824985" cy="2877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6165">
                  <a:extLst>
                    <a:ext uri="{9D8B030D-6E8A-4147-A177-3AD203B41FA5}">
                      <a16:colId xmlns:a16="http://schemas.microsoft.com/office/drawing/2014/main" val="869620583"/>
                    </a:ext>
                  </a:extLst>
                </a:gridCol>
              </a:tblGrid>
              <a:tr h="5026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都市類型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98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人口規模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98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自家用車分担率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98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7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大規模都市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万人以上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7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公共交通普及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中規模都市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~50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万人未満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50%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未満</a:t>
                      </a:r>
                    </a:p>
                  </a:txBody>
                  <a:tcPr marL="7620" marR="7620" marT="762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926015"/>
                  </a:ext>
                </a:extLst>
              </a:tr>
              <a:tr h="5937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自家用車中心</a:t>
                      </a:r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中規模都市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~50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万人未満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50%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 marL="7620" marR="7620" marT="762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3664"/>
                  </a:ext>
                </a:extLst>
              </a:tr>
              <a:tr h="59370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郊外・過疎地域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万人未満</a:t>
                      </a:r>
                    </a:p>
                  </a:txBody>
                  <a:tcPr marL="7620" marR="7620" marT="762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087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8829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23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OFZMfbH4Q1zE4Zs1WkuZ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1vWyH_0QVgomdsV.kNya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l.dN5wz88zjllGDwsMe8g"/>
</p:tagLst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8990</TotalTime>
  <Words>664</Words>
  <Application>Microsoft Office PowerPoint</Application>
  <PresentationFormat>A4 210 x 297 mm</PresentationFormat>
  <Paragraphs>64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think-cell スライド</vt:lpstr>
      <vt:lpstr>PowerPoint プレゼンテーション</vt:lpstr>
      <vt:lpstr>（参考) 都市類型について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加藤 晋</cp:lastModifiedBy>
  <cp:revision>704</cp:revision>
  <cp:lastPrinted>2020-03-17T01:03:14Z</cp:lastPrinted>
  <dcterms:created xsi:type="dcterms:W3CDTF">2019-02-25T09:15:14Z</dcterms:created>
  <dcterms:modified xsi:type="dcterms:W3CDTF">2020-04-21T23:31:05Z</dcterms:modified>
</cp:coreProperties>
</file>